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2" r:id="rId4"/>
  </p:sldIdLst>
  <p:sldSz cx="9144000" cy="5143500" type="screen16x9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474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3421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814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37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0971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1451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8980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2731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0708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590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0984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613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052C6-0895-43A4-95F1-34312F23D70B}" type="datetimeFigureOut">
              <a:rPr kumimoji="1" lang="ja-JP" altLang="en-US" smtClean="0"/>
              <a:t>2020/1/15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0C932-2CE3-415F-A3B1-D2DCEE9F72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4638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1.wdp"/><Relationship Id="rId7" Type="http://schemas.openxmlformats.org/officeDocument/2006/relationships/hyperlink" Target="https://bellcurve.jp/statistics/course/8888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toukeigaku-jouhou.info/2018/01/23/how-to-calculate-samplesize/" TargetMode="External"/><Relationship Id="rId10" Type="http://schemas.openxmlformats.org/officeDocument/2006/relationships/hyperlink" Target="https://bellcurve.jp/statistics/course/8970.html" TargetMode="External"/><Relationship Id="rId4" Type="http://schemas.openxmlformats.org/officeDocument/2006/relationships/hyperlink" Target="https://www.stat.go.jp/koukou/trivia/careers/career8.html" TargetMode="External"/><Relationship Id="rId9" Type="http://schemas.openxmlformats.org/officeDocument/2006/relationships/hyperlink" Target="https://bellcurve.jp/statistics/course/8972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99D9EA5-1CFD-46A7-AD84-18B9F42501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853" r="9283" b="40228"/>
          <a:stretch/>
        </p:blipFill>
        <p:spPr>
          <a:xfrm>
            <a:off x="529646" y="232060"/>
            <a:ext cx="3117522" cy="2424731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7466A3E-2661-45EC-822E-90F09D6DC192}"/>
              </a:ext>
            </a:extLst>
          </p:cNvPr>
          <p:cNvSpPr txBox="1"/>
          <p:nvPr/>
        </p:nvSpPr>
        <p:spPr>
          <a:xfrm>
            <a:off x="877979" y="2781976"/>
            <a:ext cx="3070071" cy="96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dirty="0"/>
              <a:t>[1]</a:t>
            </a:r>
            <a:r>
              <a:rPr lang="ja-JP" altLang="en-US" sz="1200" dirty="0"/>
              <a:t>　</a:t>
            </a:r>
            <a:r>
              <a:rPr lang="en-US" altLang="ja-JP" sz="1200" dirty="0"/>
              <a:t> 95%</a:t>
            </a:r>
            <a:r>
              <a:rPr lang="ja-JP" altLang="en-US" sz="1200" dirty="0"/>
              <a:t>の信頼区間での</a:t>
            </a:r>
            <a:endParaRPr lang="en-US" altLang="ja-JP" sz="1200" dirty="0"/>
          </a:p>
          <a:p>
            <a:r>
              <a:rPr lang="ja-JP" altLang="en-US" sz="1200" dirty="0"/>
              <a:t>サンプルの平均値の標準偏差（標準誤差）は</a:t>
            </a:r>
            <a:endParaRPr lang="en-US" altLang="ja-JP" sz="1200" dirty="0"/>
          </a:p>
          <a:p>
            <a:endParaRPr lang="en-US" altLang="ja-JP" sz="300" dirty="0"/>
          </a:p>
          <a:p>
            <a:r>
              <a:rPr lang="ja-JP" altLang="en-US" sz="1200" dirty="0"/>
              <a:t>　　　</a:t>
            </a:r>
            <a:r>
              <a:rPr lang="en-US" altLang="ja-JP" sz="1200" dirty="0"/>
              <a:t>1.96*σ/ </a:t>
            </a:r>
            <a:r>
              <a:rPr lang="en-US" altLang="ja-JP" sz="1200" dirty="0" err="1"/>
              <a:t>Sq</a:t>
            </a:r>
            <a:r>
              <a:rPr lang="en-US" altLang="ja-JP" sz="1200" dirty="0"/>
              <a:t>(n) &lt;= 0.5</a:t>
            </a:r>
          </a:p>
          <a:p>
            <a:endParaRPr lang="en-US" altLang="ja-JP" sz="600" dirty="0"/>
          </a:p>
          <a:p>
            <a:r>
              <a:rPr lang="ja-JP" altLang="en-US" sz="1200" dirty="0"/>
              <a:t>　　　</a:t>
            </a:r>
            <a:r>
              <a:rPr lang="en-US" altLang="ja-JP" sz="1200" dirty="0"/>
              <a:t>1.96/ </a:t>
            </a:r>
            <a:r>
              <a:rPr lang="en-US" altLang="ja-JP" sz="1200" dirty="0" err="1"/>
              <a:t>Sq</a:t>
            </a:r>
            <a:r>
              <a:rPr lang="en-US" altLang="ja-JP" sz="1200" dirty="0"/>
              <a:t>(n) &lt;= 0.5 (σ=1)</a:t>
            </a:r>
            <a:endParaRPr kumimoji="1" lang="ja-JP" altLang="en-US" sz="12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61A10CC-F031-4B92-996C-29E8C93D1809}"/>
              </a:ext>
            </a:extLst>
          </p:cNvPr>
          <p:cNvSpPr txBox="1"/>
          <p:nvPr/>
        </p:nvSpPr>
        <p:spPr>
          <a:xfrm>
            <a:off x="1136012" y="3669799"/>
            <a:ext cx="16979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/>
              <a:t>n</a:t>
            </a:r>
            <a:r>
              <a:rPr kumimoji="1" lang="ja-JP" altLang="en-US" sz="1200" dirty="0"/>
              <a:t> </a:t>
            </a:r>
            <a:r>
              <a:rPr kumimoji="1" lang="en-US" altLang="ja-JP" sz="1200" dirty="0"/>
              <a:t>&gt;= (1.96/0.5)</a:t>
            </a:r>
            <a:r>
              <a:rPr kumimoji="1" lang="en-US" altLang="ja-JP" sz="1200" baseline="30000" dirty="0"/>
              <a:t>2</a:t>
            </a:r>
            <a:r>
              <a:rPr lang="ja-JP" altLang="en-US" sz="1200" dirty="0"/>
              <a:t>  </a:t>
            </a:r>
            <a:r>
              <a:rPr lang="en-US" altLang="ja-JP" sz="1200" dirty="0"/>
              <a:t>= 15.36</a:t>
            </a:r>
          </a:p>
          <a:p>
            <a:r>
              <a:rPr kumimoji="1" lang="ja-JP" altLang="en-US" sz="1200" dirty="0"/>
              <a:t>答え：</a:t>
            </a:r>
            <a:r>
              <a:rPr kumimoji="1" lang="en-US" altLang="ja-JP" sz="1200" dirty="0"/>
              <a:t>16</a:t>
            </a:r>
            <a:r>
              <a:rPr kumimoji="1" lang="ja-JP" altLang="en-US" sz="1200" dirty="0"/>
              <a:t>（４番）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43C0CD9E-D550-46DF-B124-382F4F97ABB0}"/>
              </a:ext>
            </a:extLst>
          </p:cNvPr>
          <p:cNvSpPr/>
          <p:nvPr/>
        </p:nvSpPr>
        <p:spPr>
          <a:xfrm>
            <a:off x="776829" y="4565297"/>
            <a:ext cx="294246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100" dirty="0">
                <a:hlinkClick r:id="rId4"/>
              </a:rPr>
              <a:t>https://www.stat.go.jp/koukou/trivia/careers/career8.html</a:t>
            </a:r>
            <a:endParaRPr lang="ja-JP" altLang="en-US" sz="1100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770A0D1-2594-4ED5-8545-932578FE2D1A}"/>
              </a:ext>
            </a:extLst>
          </p:cNvPr>
          <p:cNvSpPr/>
          <p:nvPr/>
        </p:nvSpPr>
        <p:spPr>
          <a:xfrm>
            <a:off x="776829" y="4125340"/>
            <a:ext cx="306311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100" dirty="0">
                <a:hlinkClick r:id="rId5"/>
              </a:rPr>
              <a:t>https://toukeigaku-jouhou.info/2018/01/23/how-to-calculate-samplesize/</a:t>
            </a:r>
            <a:endParaRPr lang="ja-JP" altLang="en-US" sz="11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F9071E7-320C-4FF1-A3C9-1B2120BD340A}"/>
              </a:ext>
            </a:extLst>
          </p:cNvPr>
          <p:cNvSpPr txBox="1"/>
          <p:nvPr/>
        </p:nvSpPr>
        <p:spPr>
          <a:xfrm>
            <a:off x="4154503" y="235919"/>
            <a:ext cx="1667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dirty="0"/>
              <a:t>[2] μ</a:t>
            </a:r>
            <a:r>
              <a:rPr lang="ja-JP" altLang="en-US" sz="1200" dirty="0"/>
              <a:t>の</a:t>
            </a:r>
            <a:r>
              <a:rPr lang="en-US" altLang="ja-JP" sz="1200" dirty="0"/>
              <a:t>95%</a:t>
            </a:r>
            <a:r>
              <a:rPr lang="ja-JP" altLang="en-US" sz="1200" dirty="0"/>
              <a:t>の信頼区間</a:t>
            </a:r>
            <a:endParaRPr kumimoji="1" lang="ja-JP" altLang="en-US" sz="1200" dirty="0"/>
          </a:p>
        </p:txBody>
      </p:sp>
      <p:pic>
        <p:nvPicPr>
          <p:cNvPr id="1026" name="Picture 2" descr=" \displaystyle \overline{x}-1.96 \times \sqrt{\frac{\sigma^{2}}{n}} \leq \mu  \leq \overline{x}+1.96 \times \sqrt{\frac{\sigma^{2}}{n}} ">
            <a:extLst>
              <a:ext uri="{FF2B5EF4-FFF2-40B4-BE49-F238E27FC236}">
                <a16:creationId xmlns:a16="http://schemas.microsoft.com/office/drawing/2014/main" id="{E5F220B4-5099-47A5-A447-650A5D517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407" y="845490"/>
            <a:ext cx="2886044" cy="402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BA35736-C5F9-4AE4-B367-851D0DFC5EFD}"/>
              </a:ext>
            </a:extLst>
          </p:cNvPr>
          <p:cNvSpPr/>
          <p:nvPr/>
        </p:nvSpPr>
        <p:spPr>
          <a:xfrm>
            <a:off x="5496834" y="1394224"/>
            <a:ext cx="309245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100">
                <a:hlinkClick r:id="rId7"/>
              </a:rPr>
              <a:t>https://bellcurve.jp/statistics/course/8888.html</a:t>
            </a:r>
            <a:endParaRPr lang="ja-JP" altLang="en-US" sz="1100" dirty="0"/>
          </a:p>
        </p:txBody>
      </p:sp>
      <p:pic>
        <p:nvPicPr>
          <p:cNvPr id="1028" name="Picture 4" descr=" \displaystyle \overline{x}-t_{\alpha/2}(n-1) \times \sqrt{\frac{s^{2}}{n}} \leq \mu  \leq \overline{x}+t_{\alpha/2}(n-1) \times \sqrt{\frac{s^{2}}{n}} ">
            <a:extLst>
              <a:ext uri="{FF2B5EF4-FFF2-40B4-BE49-F238E27FC236}">
                <a16:creationId xmlns:a16="http://schemas.microsoft.com/office/drawing/2014/main" id="{CD63912D-191E-4FD1-AD6D-7FB3E6ADE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4607" y="2164576"/>
            <a:ext cx="3328790" cy="34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DFFBF877-762B-410D-A2EB-56D9B454662C}"/>
              </a:ext>
            </a:extLst>
          </p:cNvPr>
          <p:cNvSpPr/>
          <p:nvPr/>
        </p:nvSpPr>
        <p:spPr>
          <a:xfrm>
            <a:off x="4380374" y="512918"/>
            <a:ext cx="23391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ja-JP" altLang="en-US" sz="1200" dirty="0">
                <a:solidFill>
                  <a:srgbClr val="333333"/>
                </a:solidFill>
                <a:latin typeface="+mn-ea"/>
              </a:rPr>
              <a:t>母平均の信頼区間（母分散既知）</a:t>
            </a:r>
            <a:endParaRPr lang="ja-JP" altLang="en-US" sz="1200" i="0" dirty="0">
              <a:solidFill>
                <a:srgbClr val="333333"/>
              </a:solidFill>
              <a:effectLst/>
              <a:latin typeface="+mn-ea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C4F6045D-58EA-49C4-ACA8-FC04AA445617}"/>
              </a:ext>
            </a:extLst>
          </p:cNvPr>
          <p:cNvSpPr/>
          <p:nvPr/>
        </p:nvSpPr>
        <p:spPr>
          <a:xfrm>
            <a:off x="4380374" y="1807075"/>
            <a:ext cx="23391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ja-JP" altLang="en-US" sz="1200" dirty="0">
                <a:solidFill>
                  <a:srgbClr val="333333"/>
                </a:solidFill>
                <a:latin typeface="+mn-ea"/>
              </a:rPr>
              <a:t>母平均の信頼区間（母分散未知）</a:t>
            </a:r>
            <a:endParaRPr lang="ja-JP" altLang="en-US" sz="1200" i="0" dirty="0">
              <a:solidFill>
                <a:srgbClr val="333333"/>
              </a:solidFill>
              <a:effectLst/>
              <a:latin typeface="+mn-ea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C4B05213-3BBA-42B5-B31B-8CD8CA35C4F7}"/>
              </a:ext>
            </a:extLst>
          </p:cNvPr>
          <p:cNvSpPr/>
          <p:nvPr/>
        </p:nvSpPr>
        <p:spPr>
          <a:xfrm>
            <a:off x="5496834" y="2629675"/>
            <a:ext cx="309245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100" dirty="0">
                <a:hlinkClick r:id="rId9"/>
              </a:rPr>
              <a:t>https://bellcurve.jp/statistics/course/8972.html</a:t>
            </a:r>
            <a:endParaRPr lang="ja-JP" altLang="en-US" sz="1100" dirty="0"/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9796670B-72A0-4AF4-A966-783D296384B7}"/>
              </a:ext>
            </a:extLst>
          </p:cNvPr>
          <p:cNvSpPr/>
          <p:nvPr/>
        </p:nvSpPr>
        <p:spPr>
          <a:xfrm>
            <a:off x="5060950" y="2247900"/>
            <a:ext cx="760997" cy="2659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四角形: 角を丸くする 21">
            <a:extLst>
              <a:ext uri="{FF2B5EF4-FFF2-40B4-BE49-F238E27FC236}">
                <a16:creationId xmlns:a16="http://schemas.microsoft.com/office/drawing/2014/main" id="{A72C29FE-3972-4E45-9A1F-945A1A8E3073}"/>
              </a:ext>
            </a:extLst>
          </p:cNvPr>
          <p:cNvSpPr/>
          <p:nvPr/>
        </p:nvSpPr>
        <p:spPr>
          <a:xfrm>
            <a:off x="6965950" y="2247900"/>
            <a:ext cx="760997" cy="2659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027A765A-C882-4C4A-BD16-7864F767891A}"/>
              </a:ext>
            </a:extLst>
          </p:cNvPr>
          <p:cNvSpPr/>
          <p:nvPr/>
        </p:nvSpPr>
        <p:spPr>
          <a:xfrm>
            <a:off x="5524623" y="3586364"/>
            <a:ext cx="303687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100" dirty="0">
                <a:hlinkClick r:id="rId10"/>
              </a:rPr>
              <a:t>https://bellcurve.jp/statistics/course/8970.html</a:t>
            </a:r>
            <a:endParaRPr lang="ja-JP" altLang="en-US" sz="1100" dirty="0"/>
          </a:p>
        </p:txBody>
      </p:sp>
      <p:pic>
        <p:nvPicPr>
          <p:cNvPr id="24" name="Picture 4" descr=" \displaystyle \overline{x}-t_{\alpha/2}(n-1) \times \sqrt{\frac{s^{2}}{n}} \leq \mu  \leq \overline{x}+t_{\alpha/2}(n-1) \times \sqrt{\frac{s^{2}}{n}} ">
            <a:extLst>
              <a:ext uri="{FF2B5EF4-FFF2-40B4-BE49-F238E27FC236}">
                <a16:creationId xmlns:a16="http://schemas.microsoft.com/office/drawing/2014/main" id="{8457C436-16F1-415C-AF78-57A850CCB7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4" r="70555"/>
          <a:stretch/>
        </p:blipFill>
        <p:spPr bwMode="auto">
          <a:xfrm>
            <a:off x="5084170" y="3152859"/>
            <a:ext cx="760997" cy="34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7BD401FB-46E3-41C7-90E3-FCE80D2D6619}"/>
              </a:ext>
            </a:extLst>
          </p:cNvPr>
          <p:cNvSpPr/>
          <p:nvPr/>
        </p:nvSpPr>
        <p:spPr>
          <a:xfrm>
            <a:off x="4703957" y="2917968"/>
            <a:ext cx="9492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en-US" altLang="ja-JP" sz="1200" dirty="0">
                <a:solidFill>
                  <a:srgbClr val="333333"/>
                </a:solidFill>
                <a:latin typeface="+mn-ea"/>
              </a:rPr>
              <a:t>t</a:t>
            </a:r>
            <a:r>
              <a:rPr lang="ja-JP" altLang="en-US" sz="1200" i="0" dirty="0">
                <a:solidFill>
                  <a:srgbClr val="333333"/>
                </a:solidFill>
                <a:effectLst/>
                <a:latin typeface="+mn-ea"/>
              </a:rPr>
              <a:t>分布表より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16C1018F-2F13-4DBC-B007-E049A1DEBCDF}"/>
              </a:ext>
            </a:extLst>
          </p:cNvPr>
          <p:cNvSpPr/>
          <p:nvPr/>
        </p:nvSpPr>
        <p:spPr>
          <a:xfrm>
            <a:off x="5873779" y="3237150"/>
            <a:ext cx="1547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en-US" altLang="ja-JP" sz="1200" i="0" dirty="0">
                <a:solidFill>
                  <a:srgbClr val="333333"/>
                </a:solidFill>
                <a:effectLst/>
                <a:latin typeface="+mn-ea"/>
                <a:sym typeface="Wingdings" panose="05000000000000000000" pitchFamily="2" charset="2"/>
              </a:rPr>
              <a:t> </a:t>
            </a:r>
            <a:r>
              <a:rPr lang="en-US" altLang="ja-JP" sz="1200" dirty="0">
                <a:solidFill>
                  <a:srgbClr val="333333"/>
                </a:solidFill>
                <a:latin typeface="+mn-ea"/>
                <a:sym typeface="Wingdings" panose="05000000000000000000" pitchFamily="2" charset="2"/>
              </a:rPr>
              <a:t>tα/2(19) = 2.093 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21E2ECF6-700A-45C7-B179-A026ECE51813}"/>
              </a:ext>
            </a:extLst>
          </p:cNvPr>
          <p:cNvSpPr txBox="1"/>
          <p:nvPr/>
        </p:nvSpPr>
        <p:spPr>
          <a:xfrm>
            <a:off x="5493651" y="4039121"/>
            <a:ext cx="8146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答え：１番</a:t>
            </a:r>
          </a:p>
        </p:txBody>
      </p:sp>
      <p:sp>
        <p:nvSpPr>
          <p:cNvPr id="29" name="四角形: 角を丸くする 28">
            <a:extLst>
              <a:ext uri="{FF2B5EF4-FFF2-40B4-BE49-F238E27FC236}">
                <a16:creationId xmlns:a16="http://schemas.microsoft.com/office/drawing/2014/main" id="{431458FF-9367-47E8-928F-8D35C1BF5FF4}"/>
              </a:ext>
            </a:extLst>
          </p:cNvPr>
          <p:cNvSpPr/>
          <p:nvPr/>
        </p:nvSpPr>
        <p:spPr>
          <a:xfrm>
            <a:off x="1198565" y="3216939"/>
            <a:ext cx="935035" cy="2659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5171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A8309364-D9D7-48C7-BCF5-4CFB49D87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1" y="381000"/>
            <a:ext cx="3200397" cy="4540466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7B33670-AE01-4495-8173-913A0118F61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2" t="7037" r="7476" b="8804"/>
          <a:stretch/>
        </p:blipFill>
        <p:spPr>
          <a:xfrm>
            <a:off x="5016500" y="95250"/>
            <a:ext cx="3549650" cy="5047147"/>
          </a:xfrm>
          <a:prstGeom prst="rect">
            <a:avLst/>
          </a:prstGeom>
        </p:spPr>
      </p:pic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20B5370B-A181-4840-9A87-CBDAC1B16C26}"/>
              </a:ext>
            </a:extLst>
          </p:cNvPr>
          <p:cNvSpPr/>
          <p:nvPr/>
        </p:nvSpPr>
        <p:spPr>
          <a:xfrm>
            <a:off x="5861050" y="2006600"/>
            <a:ext cx="241300" cy="76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AF383700-363C-4CA4-9B26-78BDD9B76EFB}"/>
              </a:ext>
            </a:extLst>
          </p:cNvPr>
          <p:cNvSpPr/>
          <p:nvPr/>
        </p:nvSpPr>
        <p:spPr>
          <a:xfrm>
            <a:off x="5149850" y="2006600"/>
            <a:ext cx="241300" cy="76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8928B040-E1AC-4742-ABF3-083369572DB9}"/>
              </a:ext>
            </a:extLst>
          </p:cNvPr>
          <p:cNvSpPr/>
          <p:nvPr/>
        </p:nvSpPr>
        <p:spPr>
          <a:xfrm>
            <a:off x="2997159" y="3206750"/>
            <a:ext cx="276877" cy="1206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82CD899-3DCC-4866-BD72-8790EBAD82A6}"/>
              </a:ext>
            </a:extLst>
          </p:cNvPr>
          <p:cNvSpPr txBox="1"/>
          <p:nvPr/>
        </p:nvSpPr>
        <p:spPr>
          <a:xfrm>
            <a:off x="854342" y="10400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正規分布表</a:t>
            </a:r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A587F91A-28A4-400C-BBDC-4B1161C89B91}"/>
              </a:ext>
            </a:extLst>
          </p:cNvPr>
          <p:cNvSpPr/>
          <p:nvPr/>
        </p:nvSpPr>
        <p:spPr>
          <a:xfrm>
            <a:off x="952501" y="3206750"/>
            <a:ext cx="276877" cy="1206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38224D23-1661-43AB-BCE4-0689A3331C89}"/>
              </a:ext>
            </a:extLst>
          </p:cNvPr>
          <p:cNvSpPr/>
          <p:nvPr/>
        </p:nvSpPr>
        <p:spPr>
          <a:xfrm>
            <a:off x="2997158" y="425450"/>
            <a:ext cx="276877" cy="1206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0B9D055F-B3DB-40B8-9EAE-7A7FF273F342}"/>
              </a:ext>
            </a:extLst>
          </p:cNvPr>
          <p:cNvSpPr/>
          <p:nvPr/>
        </p:nvSpPr>
        <p:spPr>
          <a:xfrm>
            <a:off x="5829300" y="381000"/>
            <a:ext cx="241300" cy="76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8614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F7A435C0-A8A1-493D-BB55-207740605E2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414" b="27037"/>
          <a:stretch/>
        </p:blipFill>
        <p:spPr>
          <a:xfrm>
            <a:off x="2459173" y="356568"/>
            <a:ext cx="3719243" cy="426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849214"/>
      </p:ext>
    </p:extLst>
  </p:cSld>
  <p:clrMapOvr>
    <a:masterClrMapping/>
  </p:clrMapOvr>
</p:sld>
</file>

<file path=ppt/theme/theme1.xml><?xml version="1.0" encoding="utf-8"?>
<a:theme xmlns:a="http://schemas.openxmlformats.org/drawingml/2006/main" name="16：9 テンプレー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</TotalTime>
  <Words>124</Words>
  <Application>Microsoft Office PowerPoint</Application>
  <PresentationFormat>画面に合わせる (16:9)</PresentationFormat>
  <Paragraphs>20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ＭＳ Ｐゴシック</vt:lpstr>
      <vt:lpstr>Arial</vt:lpstr>
      <vt:lpstr>Calibri</vt:lpstr>
      <vt:lpstr>Wingdings</vt:lpstr>
      <vt:lpstr>16：9 テンプレート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Ii Atsuhiko (井伊 篤彦)</dc:creator>
  <cp:lastModifiedBy>Ii Atsuhiko (井伊 篤彦)</cp:lastModifiedBy>
  <cp:revision>19</cp:revision>
  <dcterms:created xsi:type="dcterms:W3CDTF">2020-01-15T02:36:22Z</dcterms:created>
  <dcterms:modified xsi:type="dcterms:W3CDTF">2020-01-15T05:06:56Z</dcterms:modified>
</cp:coreProperties>
</file>

<file path=docProps/thumbnail.jpeg>
</file>